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0" r:id="rId3"/>
  </p:sldMasterIdLst>
  <p:notesMasterIdLst>
    <p:notesMasterId r:id="rId5"/>
  </p:notesMasterIdLst>
  <p:handoutMasterIdLst>
    <p:handoutMasterId r:id="rId15"/>
  </p:handoutMasterIdLst>
  <p:sldIdLst>
    <p:sldId id="3163" r:id="rId4"/>
    <p:sldId id="3164" r:id="rId6"/>
    <p:sldId id="3175" r:id="rId7"/>
    <p:sldId id="3165" r:id="rId8"/>
    <p:sldId id="3096" r:id="rId9"/>
    <p:sldId id="3241" r:id="rId10"/>
    <p:sldId id="3259" r:id="rId11"/>
    <p:sldId id="3263" r:id="rId12"/>
    <p:sldId id="3260" r:id="rId13"/>
    <p:sldId id="3261" r:id="rId14"/>
  </p:sldIdLst>
  <p:sldSz cx="12858750" cy="7232650"/>
  <p:notesSz cx="6858000" cy="9144000"/>
  <p:custDataLst>
    <p:tags r:id="rId1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13A52"/>
    <a:srgbClr val="0FC7D3"/>
    <a:srgbClr val="6B1686"/>
    <a:srgbClr val="00B369"/>
    <a:srgbClr val="1A8CE1"/>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41" autoAdjust="0"/>
    <p:restoredTop sz="92986" autoAdjust="0"/>
  </p:normalViewPr>
  <p:slideViewPr>
    <p:cSldViewPr>
      <p:cViewPr>
        <p:scale>
          <a:sx n="100" d="100"/>
          <a:sy n="100" d="100"/>
        </p:scale>
        <p:origin x="-228" y="-234"/>
      </p:cViewPr>
      <p:guideLst>
        <p:guide orient="horz" pos="328"/>
        <p:guide orient="horz" pos="4183"/>
        <p:guide pos="4050"/>
        <p:guide pos="555"/>
        <p:guide pos="7588"/>
        <p:guide pos="1339"/>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0" y="5344517"/>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452711" y="5632549"/>
            <a:ext cx="4968551" cy="73850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dirty="0">
                <a:effectLst>
                  <a:outerShdw blurRad="38100" dist="38100" dir="2700000" algn="tl">
                    <a:srgbClr val="000000">
                      <a:alpha val="43137"/>
                    </a:srgbClr>
                  </a:outerShdw>
                </a:effectLst>
                <a:cs typeface="Arial" panose="020B0604020202020204" pitchFamily="34" charset="0"/>
              </a:rPr>
              <a:t>视听语言</a:t>
            </a:r>
            <a:endParaRPr lang="zh-CN" altLang="en-US" sz="4800" b="1" dirty="0">
              <a:effectLst>
                <a:outerShdw blurRad="38100" dist="38100" dir="2700000" algn="tl">
                  <a:srgbClr val="000000">
                    <a:alpha val="43137"/>
                  </a:srgbClr>
                </a:outerShdw>
              </a:effectLst>
              <a:cs typeface="Arial" panose="020B0604020202020204" pitchFamily="34" charset="0"/>
            </a:endParaRPr>
          </a:p>
        </p:txBody>
      </p:sp>
      <p:sp>
        <p:nvSpPr>
          <p:cNvPr id="8" name="矩形 259"/>
          <p:cNvSpPr>
            <a:spLocks noChangeArrowheads="1"/>
          </p:cNvSpPr>
          <p:nvPr/>
        </p:nvSpPr>
        <p:spPr bwMode="auto">
          <a:xfrm>
            <a:off x="896315" y="6540863"/>
            <a:ext cx="3588844" cy="27686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smtClean="0">
                <a:effectLst>
                  <a:outerShdw blurRad="38100" dist="38100" dir="2700000" algn="tl">
                    <a:srgbClr val="000000">
                      <a:alpha val="43137"/>
                    </a:srgbClr>
                  </a:outerShdw>
                </a:effectLst>
                <a:cs typeface="Arial" panose="020B0604020202020204" pitchFamily="34" charset="0"/>
              </a:rPr>
              <a:t>          第六章 场面调度</a:t>
            </a:r>
            <a:endParaRPr lang="en-US" altLang="zh-CN" sz="2400" dirty="0">
              <a:solidFill>
                <a:schemeClr val="accent4"/>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65150" y="474980"/>
            <a:ext cx="11728450" cy="3476625"/>
          </a:xfrm>
          <a:prstGeom prst="rect">
            <a:avLst/>
          </a:prstGeom>
          <a:noFill/>
          <a:ln w="9525">
            <a:noFill/>
          </a:ln>
        </p:spPr>
        <p:txBody>
          <a:bodyPr wrap="square">
            <a:spAutoFit/>
          </a:bodyPr>
          <a:p>
            <a:pPr marL="0" indent="0"/>
            <a:r>
              <a:rPr lang="en-US" altLang="zh-CN" sz="2000" b="1">
                <a:solidFill>
                  <a:srgbClr val="000000"/>
                </a:solidFill>
                <a:latin typeface="Times New Roman" panose="02020603050405020304" charset="0"/>
                <a:ea typeface="宋体" panose="02010600030101010101" pitchFamily="2" charset="-122"/>
              </a:rPr>
              <a:t>     </a:t>
            </a:r>
            <a:r>
              <a:rPr lang="zh-CN" sz="2000" b="1">
                <a:solidFill>
                  <a:srgbClr val="000000"/>
                </a:solidFill>
                <a:latin typeface="Times New Roman" panose="02020603050405020304" charset="0"/>
                <a:ea typeface="宋体" panose="02010600030101010101" pitchFamily="2" charset="-122"/>
              </a:rPr>
              <a:t>二、场面调度的决定因素</a:t>
            </a:r>
            <a:endParaRPr lang="zh-CN" sz="2000" b="1">
              <a:solidFill>
                <a:srgbClr val="000000"/>
              </a:solidFill>
              <a:latin typeface="Times New Roman" panose="02020603050405020304" charset="0"/>
              <a:ea typeface="宋体" panose="02010600030101010101" pitchFamily="2" charset="-122"/>
            </a:endParaRPr>
          </a:p>
          <a:p>
            <a:pPr marL="0" indent="0"/>
            <a:r>
              <a:rPr lang="zh-CN" sz="2000" b="0">
                <a:solidFill>
                  <a:srgbClr val="000000"/>
                </a:solidFill>
                <a:latin typeface="Times New Roman" panose="02020603050405020304" charset="0"/>
                <a:ea typeface="宋体" panose="02010600030101010101" pitchFamily="2" charset="-122"/>
              </a:rPr>
              <a:t>        场面调度是导演在拍摄现场对于视听语言各元素的综合调度、安排。它是一个时间问题，更是一个空间问题。本质上，场面调度就是导演对于画框内的空间的调度。场面调度对于空间的安排，要同时考虑画框的取舍、镜头的运动以及剪辑的意识。场面调度的重点是人与机器的配合，是演员与摄影机的调配，同时驾驭好两个方面，是场面调度的关键。而在实际的影视拍摄和创造过程中，决定场面调度的因素主要包括：生理和心理因素、动态因素和优势因素。</a:t>
            </a:r>
            <a:endParaRPr lang="zh-CN" sz="2000" b="0">
              <a:solidFill>
                <a:srgbClr val="000000"/>
              </a:solidFill>
              <a:latin typeface="Times New Roman" panose="02020603050405020304" charset="0"/>
              <a:ea typeface="宋体" panose="02010600030101010101" pitchFamily="2" charset="-122"/>
            </a:endParaRPr>
          </a:p>
          <a:p>
            <a:pPr marL="0" indent="0"/>
            <a:r>
              <a:rPr lang="zh-CN" sz="2000" b="1">
                <a:solidFill>
                  <a:srgbClr val="000000"/>
                </a:solidFill>
                <a:latin typeface="Times New Roman" panose="02020603050405020304" charset="0"/>
                <a:ea typeface="宋体" panose="02010600030101010101" pitchFamily="2" charset="-122"/>
              </a:rPr>
              <a:t>1、生理和心理因素</a:t>
            </a:r>
            <a:endParaRPr lang="zh-CN" sz="2000" b="1">
              <a:solidFill>
                <a:srgbClr val="000000"/>
              </a:solidFill>
              <a:latin typeface="Times New Roman" panose="02020603050405020304" charset="0"/>
              <a:ea typeface="宋体" panose="02010600030101010101" pitchFamily="2" charset="-122"/>
            </a:endParaRPr>
          </a:p>
          <a:p>
            <a:pPr marL="0" indent="0"/>
            <a:r>
              <a:rPr lang="zh-CN" altLang="en-US" sz="2000" b="1"/>
              <a:t>2、动态因素</a:t>
            </a:r>
            <a:endParaRPr lang="zh-CN" altLang="en-US" sz="2000" b="1"/>
          </a:p>
          <a:p>
            <a:pPr marL="0" indent="0"/>
            <a:r>
              <a:rPr lang="zh-CN" altLang="en-US" sz="2000" b="1"/>
              <a:t>3、优势因素</a:t>
            </a:r>
            <a:endParaRPr lang="zh-CN" altLang="en-US" sz="2000" b="1"/>
          </a:p>
        </p:txBody>
      </p:sp>
      <p:sp>
        <p:nvSpPr>
          <p:cNvPr id="2" name="文本框 1"/>
          <p:cNvSpPr txBox="1"/>
          <p:nvPr/>
        </p:nvSpPr>
        <p:spPr>
          <a:xfrm>
            <a:off x="462915" y="4204970"/>
            <a:ext cx="11728450" cy="1630045"/>
          </a:xfrm>
          <a:prstGeom prst="rect">
            <a:avLst/>
          </a:prstGeom>
          <a:noFill/>
          <a:ln w="9525">
            <a:noFill/>
          </a:ln>
        </p:spPr>
        <p:txBody>
          <a:bodyPr wrap="square">
            <a:spAutoFit/>
          </a:bodyPr>
          <a:p>
            <a:pPr marL="0" indent="306070"/>
            <a:r>
              <a:rPr lang="en-US" altLang="zh-CN" sz="2000" b="1">
                <a:solidFill>
                  <a:srgbClr val="000000"/>
                </a:solidFill>
                <a:latin typeface="Times New Roman" panose="02020603050405020304" charset="0"/>
                <a:ea typeface="宋体" panose="02010600030101010101" pitchFamily="2" charset="-122"/>
              </a:rPr>
              <a:t>  </a:t>
            </a:r>
            <a:r>
              <a:rPr lang="zh-CN" sz="2000" b="1">
                <a:solidFill>
                  <a:srgbClr val="000000"/>
                </a:solidFill>
                <a:latin typeface="Times New Roman" panose="02020603050405020304" charset="0"/>
                <a:ea typeface="宋体" panose="02010600030101010101" pitchFamily="2" charset="-122"/>
              </a:rPr>
              <a:t>三、场面调度的两种风格</a:t>
            </a:r>
            <a:endParaRPr lang="zh-CN" sz="2000" b="1">
              <a:solidFill>
                <a:srgbClr val="000000"/>
              </a:solidFill>
              <a:latin typeface="Times New Roman" panose="02020603050405020304" charset="0"/>
              <a:ea typeface="宋体" panose="02010600030101010101" pitchFamily="2" charset="-122"/>
            </a:endParaRPr>
          </a:p>
          <a:p>
            <a:pPr marL="0" indent="306070"/>
            <a:r>
              <a:rPr lang="zh-CN" sz="2000" b="0">
                <a:latin typeface="Times New Roman" panose="02020603050405020304" charset="0"/>
                <a:ea typeface="宋体" panose="02010600030101010101" pitchFamily="2" charset="-122"/>
              </a:rPr>
              <a:t>        场面调度与蒙太奇并不相悖，这两种特殊的表现手段如果能相互结合、相互融合，电影会具有更强的感染力和说服力。随着电影技术的不断发展，场面调度的技巧和形式越来越丰富多彩。但应避免两种倾向：一是过于追求画面构图效果的形式主义，另一方面是片面强调生活真实的开放主义。</a:t>
            </a:r>
            <a:endParaRPr lang="zh-CN" altLang="en-US" sz="2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448"/>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169341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1" name="TextBox 24"/>
          <p:cNvSpPr txBox="1"/>
          <p:nvPr/>
        </p:nvSpPr>
        <p:spPr>
          <a:xfrm>
            <a:off x="7830899" y="1944943"/>
            <a:ext cx="2468880" cy="368300"/>
          </a:xfrm>
          <a:prstGeom prst="rect">
            <a:avLst/>
          </a:prstGeom>
          <a:noFill/>
        </p:spPr>
        <p:txBody>
          <a:bodyPr wrap="none" rtlCol="0">
            <a:spAutoFit/>
          </a:bodyPr>
          <a:lstStyle/>
          <a:p>
            <a:pPr algn="l"/>
            <a:r>
              <a:rPr lang="zh-CN" altLang="en-US" b="1" dirty="0">
                <a:solidFill>
                  <a:srgbClr val="FFFFFF"/>
                </a:solidFill>
                <a:latin typeface="微软雅黑" panose="020B0503020204020204" pitchFamily="34" charset="-122"/>
                <a:ea typeface="微软雅黑" panose="020B0503020204020204" pitchFamily="34" charset="-122"/>
              </a:rPr>
              <a:t>场面调度的概念和组成</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2" name="椭圆 41"/>
          <p:cNvSpPr/>
          <p:nvPr/>
        </p:nvSpPr>
        <p:spPr>
          <a:xfrm>
            <a:off x="6567054" y="291644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4" name="TextBox 24"/>
          <p:cNvSpPr txBox="1"/>
          <p:nvPr/>
        </p:nvSpPr>
        <p:spPr>
          <a:xfrm>
            <a:off x="7830899" y="3218771"/>
            <a:ext cx="2697480" cy="368300"/>
          </a:xfrm>
          <a:prstGeom prst="rect">
            <a:avLst/>
          </a:prstGeom>
          <a:noFill/>
        </p:spPr>
        <p:txBody>
          <a:bodyPr wrap="none" rtlCol="0">
            <a:spAutoFit/>
          </a:bodyPr>
          <a:lstStyle/>
          <a:p>
            <a:pPr algn="l"/>
            <a:r>
              <a:rPr lang="zh-CN" altLang="en-US" b="1" dirty="0" err="1" smtClean="0">
                <a:solidFill>
                  <a:schemeClr val="bg1"/>
                </a:solidFill>
                <a:latin typeface="微软雅黑" panose="020B0503020204020204" pitchFamily="34" charset="-122"/>
                <a:ea typeface="微软雅黑" panose="020B0503020204020204" pitchFamily="34" charset="-122"/>
              </a:rPr>
              <a:t>场面调度技巧和决定因素</a:t>
            </a:r>
            <a:endParaRPr lang="zh-CN" altLang="en-US" b="1" dirty="0" err="1" smtClean="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TextBox 24"/>
          <p:cNvSpPr txBox="1"/>
          <p:nvPr/>
        </p:nvSpPr>
        <p:spPr>
          <a:xfrm>
            <a:off x="7416667" y="607401"/>
            <a:ext cx="3024336" cy="737235"/>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第六章 场面调度</a:t>
            </a:r>
            <a:endParaRPr lang="en-US" altLang="zh-CN" sz="2400" b="1" dirty="0" smtClean="0">
              <a:solidFill>
                <a:srgbClr val="FFFFFF"/>
              </a:solidFill>
              <a:latin typeface="微软雅黑" panose="020B0503020204020204" pitchFamily="34" charset="-122"/>
              <a:ea typeface="微软雅黑" panose="020B0503020204020204" pitchFamily="34" charset="-122"/>
            </a:endParaRPr>
          </a:p>
          <a:p>
            <a:endParaRPr lang="en-US" altLang="zh-CN" b="1" dirty="0" smtClean="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899"/>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399"/>
                            </p:stCondLst>
                            <p:childTnLst>
                              <p:par>
                                <p:cTn id="29" presetID="2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childTnLst>
                          </p:cTn>
                        </p:par>
                        <p:par>
                          <p:cTn id="33" fill="hold">
                            <p:stCondLst>
                              <p:cond delay="2899"/>
                            </p:stCondLst>
                            <p:childTnLst>
                              <p:par>
                                <p:cTn id="34" presetID="12"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par>
                          <p:cTn id="38" fill="hold">
                            <p:stCondLst>
                              <p:cond delay="3399"/>
                            </p:stCondLst>
                            <p:childTnLst>
                              <p:par>
                                <p:cTn id="39" presetID="2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childTnLst>
                                </p:cTn>
                              </p:par>
                            </p:childTnLst>
                          </p:cTn>
                        </p:par>
                        <p:par>
                          <p:cTn id="43" fill="hold">
                            <p:stCondLst>
                              <p:cond delay="3899"/>
                            </p:stCondLst>
                            <p:childTnLst>
                              <p:par>
                                <p:cTn id="44" presetID="12" presetClass="entr" presetSubtype="1"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ppt_y</p:attrName>
                                        </p:attrNameLst>
                                      </p:cBhvr>
                                      <p:tavLst>
                                        <p:tav tm="0">
                                          <p:val>
                                            <p:strVal val="#ppt_y-#ppt_h*1.125000"/>
                                          </p:val>
                                        </p:tav>
                                        <p:tav tm="100000">
                                          <p:val>
                                            <p:strVal val="#ppt_y"/>
                                          </p:val>
                                        </p:tav>
                                      </p:tavLst>
                                    </p:anim>
                                    <p:animEffect transition="in" filter="wipe(down)">
                                      <p:cBhvr>
                                        <p:cTn id="47" dur="500"/>
                                        <p:tgtEl>
                                          <p:spTgt spid="44"/>
                                        </p:tgtEl>
                                      </p:cBhvr>
                                    </p:animEffect>
                                  </p:childTnLst>
                                </p:cTn>
                              </p:par>
                            </p:childTnLst>
                          </p:cTn>
                        </p:par>
                        <p:par>
                          <p:cTn id="48" fill="hold">
                            <p:stCondLst>
                              <p:cond delay="4399"/>
                            </p:stCondLst>
                            <p:childTnLst>
                              <p:par>
                                <p:cTn id="49" presetID="1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down)">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9" grpId="0" bldLvl="0" animBg="1"/>
      <p:bldP spid="41" grpId="0"/>
      <p:bldP spid="42" grpId="0" animBg="1"/>
      <p:bldP spid="44" grpId="0"/>
      <p:bldP spid="51" grpId="0"/>
      <p:bldP spid="52"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5694" y="332829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9028" y="3502421"/>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Oval 14"/>
          <p:cNvSpPr>
            <a:spLocks noChangeArrowheads="1"/>
          </p:cNvSpPr>
          <p:nvPr/>
        </p:nvSpPr>
        <p:spPr bwMode="auto">
          <a:xfrm>
            <a:off x="1975694" y="4768453"/>
            <a:ext cx="767953" cy="763488"/>
          </a:xfrm>
          <a:prstGeom prst="ellipse">
            <a:avLst/>
          </a:prstGeom>
          <a:solidFill>
            <a:schemeClr val="accent3"/>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15"/>
          <p:cNvGrpSpPr/>
          <p:nvPr/>
        </p:nvGrpSpPr>
        <p:grpSpPr bwMode="auto">
          <a:xfrm>
            <a:off x="2194472" y="5016251"/>
            <a:ext cx="366117" cy="317004"/>
            <a:chOff x="0" y="0"/>
            <a:chExt cx="346" cy="301"/>
          </a:xfrm>
        </p:grpSpPr>
        <p:sp>
          <p:nvSpPr>
            <p:cNvPr id="33" name="Freeform 16"/>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7"/>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2966890" y="1807999"/>
            <a:ext cx="8791077"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cs typeface="+mn-ea"/>
                <a:sym typeface="Arial" panose="020B0604020202020204" pitchFamily="34" charset="0"/>
              </a:rPr>
              <a:t>章节重点</a:t>
            </a:r>
            <a:endParaRPr lang="en-US" altLang="zh-CN" sz="2000" b="1" dirty="0" smtClean="0">
              <a:solidFill>
                <a:schemeClr val="accent1"/>
              </a:solidFill>
              <a:latin typeface="+mn-ea"/>
              <a:ea typeface="+mn-ea"/>
              <a:cs typeface="+mn-ea"/>
              <a:sym typeface="Arial" panose="020B0604020202020204" pitchFamily="34" charset="0"/>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、场面调度的概念与组成，不同类型的场面调度在影视作品中的具体使用方法和效果；</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、场面调度的技巧和每种调度技巧的决定性因素。</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21"/>
          <p:cNvSpPr>
            <a:spLocks noChangeArrowheads="1"/>
          </p:cNvSpPr>
          <p:nvPr/>
        </p:nvSpPr>
        <p:spPr bwMode="auto">
          <a:xfrm>
            <a:off x="2966890" y="3472309"/>
            <a:ext cx="3967013"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sym typeface="Arial" panose="020B0604020202020204" pitchFamily="34" charset="0"/>
              </a:rPr>
              <a:t>学时安排：</a:t>
            </a:r>
            <a:endParaRPr lang="en-US" altLang="zh-CN" sz="2000" b="1" dirty="0" smtClean="0">
              <a:solidFill>
                <a:schemeClr val="accent1"/>
              </a:solidFill>
              <a:latin typeface="+mn-ea"/>
              <a:ea typeface="+mn-ea"/>
              <a:sym typeface="Arial" panose="020B0604020202020204" pitchFamily="34" charset="0"/>
            </a:endParaRPr>
          </a:p>
          <a:p>
            <a:pPr>
              <a:lnSpc>
                <a:spcPct val="120000"/>
              </a:lnSpc>
            </a:pPr>
            <a:r>
              <a:rPr lang="en-US" altLang="zh-CN"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4</a:t>
            </a:r>
            <a:r>
              <a:rPr lang="zh-CN" altLang="en-US"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学时</a:t>
            </a:r>
            <a:endParaRPr lang="en-GB"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22"/>
          <p:cNvSpPr>
            <a:spLocks noChangeArrowheads="1"/>
          </p:cNvSpPr>
          <p:nvPr/>
        </p:nvSpPr>
        <p:spPr bwMode="auto">
          <a:xfrm>
            <a:off x="2966890" y="4768453"/>
            <a:ext cx="9079109"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a:solidFill>
                  <a:schemeClr val="accent1"/>
                </a:solidFill>
                <a:latin typeface="+mn-ea"/>
                <a:ea typeface="+mn-ea"/>
                <a:sym typeface="Arial" panose="020B0604020202020204" pitchFamily="34" charset="0"/>
              </a:rPr>
              <a:t>章节任务</a:t>
            </a:r>
            <a:r>
              <a:rPr lang="zh-CN" altLang="en-US" sz="2000" b="1" dirty="0" smtClean="0">
                <a:solidFill>
                  <a:schemeClr val="accent1"/>
                </a:solidFill>
                <a:latin typeface="+mn-ea"/>
                <a:ea typeface="+mn-ea"/>
                <a:sym typeface="Arial" panose="020B0604020202020204" pitchFamily="34" charset="0"/>
              </a:rPr>
              <a:t>：</a:t>
            </a:r>
            <a:endParaRPr lang="en-US" altLang="zh-CN" sz="2000" b="1" dirty="0" smtClean="0">
              <a:solidFill>
                <a:schemeClr val="accent1"/>
              </a:solidFill>
              <a:latin typeface="+mn-ea"/>
              <a:ea typeface="+mn-ea"/>
              <a:sym typeface="Arial" panose="020B0604020202020204" pitchFamily="34" charset="0"/>
            </a:endParaRPr>
          </a:p>
          <a:p>
            <a:r>
              <a:rPr altLang="zh-CN" sz="1400" dirty="0">
                <a:solidFill>
                  <a:schemeClr val="tx1">
                    <a:lumMod val="50000"/>
                    <a:lumOff val="50000"/>
                  </a:schemeClr>
                </a:solidFill>
                <a:latin typeface="微软雅黑" panose="020B0503020204020204" pitchFamily="34" charset="-122"/>
                <a:ea typeface="微软雅黑" panose="020B0503020204020204" pitchFamily="34" charset="-122"/>
              </a:rPr>
              <a:t> 熟悉场面调度的概念和组成部分，了解不同类型的场面调度在影视作品中的具体运用；掌握场面调度技巧和决定因素有哪些以及它们在影视作品中的实际运用。</a:t>
            </a:r>
            <a:endParaRPr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80973" y="267892"/>
            <a:ext cx="1219200" cy="368935"/>
          </a:xfrm>
          <a:prstGeom prst="rect">
            <a:avLst/>
          </a:prstGeom>
          <a:noFill/>
        </p:spPr>
        <p:txBody>
          <a:bodyPr wrap="none" lIns="0" tIns="0" rIns="0" bIns="0" rtlCol="0">
            <a:spAutoFit/>
          </a:bodyPr>
          <a:lstStyle/>
          <a:p>
            <a:pPr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视听语言 </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26181" y="2050008"/>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14:bounceEnd="30000">
                                          <p:cBhvr additive="base">
                                            <p:cTn id="32" dur="500" fill="hold"/>
                                            <p:tgtEl>
                                              <p:spTgt spid="38"/>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14:presetBounceEnd="30000">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14:bounceEnd="30000">
                                          <p:cBhvr additive="base">
                                            <p:cTn id="50"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9536"/>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01</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4708040" y="3814902"/>
              <a:ext cx="2469185" cy="368345"/>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场面调度的概念和组成</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799246" y="782084"/>
            <a:ext cx="284246" cy="282593"/>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116"/>
          <p:cNvSpPr/>
          <p:nvPr/>
        </p:nvSpPr>
        <p:spPr bwMode="auto">
          <a:xfrm>
            <a:off x="1280795" y="1361440"/>
            <a:ext cx="10297160" cy="3554730"/>
          </a:xfrm>
          <a:prstGeom prst="roundRect">
            <a:avLst/>
          </a:prstGeom>
          <a:solidFill>
            <a:schemeClr val="accent1"/>
          </a:solidFill>
          <a:ln w="9525">
            <a:noFill/>
            <a:round/>
          </a:ln>
        </p:spPr>
        <p:txBody>
          <a:bodyPr vert="horz" wrap="square" lIns="128580" tIns="64290" rIns="128580" bIns="64290" numCol="1" rtlCol="0" anchor="ctr" anchorCtr="0" compatLnSpc="1"/>
          <a:lstStyle/>
          <a:p>
            <a:pPr>
              <a:lnSpc>
                <a:spcPct val="150000"/>
              </a:lnSpc>
            </a:pPr>
            <a:r>
              <a:rPr lang="zh-CN" altLang="zh-CN" sz="2000" dirty="0">
                <a:solidFill>
                  <a:schemeClr val="bg1"/>
                </a:solidFill>
                <a:latin typeface="黑体" panose="02010609060101010101" pitchFamily="49" charset="-122"/>
                <a:ea typeface="黑体" panose="02010609060101010101" pitchFamily="49" charset="-122"/>
              </a:rPr>
              <a:t>场面调度是导演使用的最基本、首要的手段。场面调度的目的不是让演员或者摄影机随心所欲地移动，而是把剧情的涵义和情感内容传达给观众，赋予剧情以美学形式。场面调度首先是向观众表达内容和情感的方法，就像语言一样。导演手中的场面调度就是无声的台词，无声的情节，结构恰当的场面调度，能像语言一样表达出情节的涵义及运动。</a:t>
            </a:r>
            <a:endParaRPr lang="zh-CN" altLang="zh-CN" sz="20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5530" y="647065"/>
            <a:ext cx="9749155" cy="5939155"/>
          </a:xfrm>
          <a:prstGeom prst="rect">
            <a:avLst/>
          </a:prstGeom>
          <a:noFill/>
          <a:ln w="9525">
            <a:noFill/>
          </a:ln>
        </p:spPr>
        <p:txBody>
          <a:bodyPr wrap="square">
            <a:spAutoFit/>
          </a:bodyPr>
          <a:p>
            <a:pPr marL="0" indent="0"/>
            <a:r>
              <a:rPr lang="zh-CN" sz="2000" b="1">
                <a:ea typeface="宋体" panose="02010600030101010101" pitchFamily="2" charset="-122"/>
              </a:rPr>
              <a:t>一、场面调度的概念</a:t>
            </a:r>
            <a:endParaRPr lang="zh-CN" sz="2000" b="1">
              <a:ea typeface="宋体" panose="02010600030101010101" pitchFamily="2" charset="-122"/>
            </a:endParaRPr>
          </a:p>
          <a:p>
            <a:pPr marL="0" indent="0"/>
            <a:r>
              <a:rPr lang="zh-CN" sz="2000">
                <a:ea typeface="宋体" panose="02010600030101010101" pitchFamily="2" charset="-122"/>
              </a:rPr>
              <a:t>       </a:t>
            </a:r>
            <a:endParaRPr lang="zh-CN" sz="2000">
              <a:ea typeface="宋体" panose="02010600030101010101" pitchFamily="2" charset="-122"/>
            </a:endParaRPr>
          </a:p>
          <a:p>
            <a:pPr marL="0" indent="0"/>
            <a:r>
              <a:rPr lang="zh-CN" sz="2000">
                <a:ea typeface="宋体" panose="02010600030101010101" pitchFamily="2" charset="-122"/>
              </a:rPr>
              <a:t>          场面调度是用来描述戏剧或电影制作的设计方面的一种表达，本质是指“视觉主题”或“讲故事”，通过分镜、电影摄影和舞台设计的视觉手法，并通过导演以富有诗意的方式来表达。它也常被用来指电影中的多个单一场景来表现电影。当场面调度应用于电影时，它指的是相机及其布置前的一切事物——构图，场景，道具，演员，服装和照明。场景调度随着电影的摄影和剪辑，影响了电影在其观众的眼中的逼真度或可信度。设计的各种元素通过产生时间和空间感，以及设置的情绪，有时候能暗示角色的内心状态。场景调度还包括由演员的定位和移动以及镜头中的对象形成的构图组成。这些都是导演要监督的领域。</a:t>
            </a:r>
            <a:endParaRPr lang="zh-CN" sz="2000">
              <a:ea typeface="宋体" panose="02010600030101010101" pitchFamily="2" charset="-122"/>
            </a:endParaRPr>
          </a:p>
          <a:p>
            <a:pPr marL="0" indent="0"/>
            <a:endParaRPr lang="zh-CN" sz="2000" b="1">
              <a:ea typeface="宋体" panose="02010600030101010101" pitchFamily="2" charset="-122"/>
            </a:endParaRPr>
          </a:p>
          <a:p>
            <a:pPr marL="0" indent="0"/>
            <a:r>
              <a:rPr lang="zh-CN" sz="2000" b="1">
                <a:ea typeface="宋体" panose="02010600030101010101" pitchFamily="2" charset="-122"/>
              </a:rPr>
              <a:t>二、演员场面调度</a:t>
            </a:r>
            <a:endParaRPr lang="zh-CN" sz="2000" b="1">
              <a:ea typeface="宋体" panose="02010600030101010101" pitchFamily="2" charset="-122"/>
            </a:endParaRPr>
          </a:p>
          <a:p>
            <a:pPr marL="0" indent="0"/>
            <a:r>
              <a:rPr lang="zh-CN" sz="2000">
                <a:ea typeface="宋体" panose="02010600030101010101" pitchFamily="2" charset="-122"/>
              </a:rPr>
              <a:t>        演员调度指导演通过演员的运动方向、所处位置的变动以及演员与演员之间发生交流时的动态与静态的变换等，造成画面的不同造型、不同景别，揭示人物关系及其情绪的变化，以获得银幕效果。演员调度作为电影中的戏剧元素之一，赋予表演场面以不同的表现形式，以协调演员的动作，人物之间，人物与环境之间的关系。演员调度是影视场面调度的基础，是它内在的依托。演员场面调度使观众的注意力维持在场景上，突出主要的、基本的因素，排除次要的因素，掺入对观众产生效果的各种手法，把注意力从一个演员转移到另一个演员身上。</a:t>
            </a:r>
            <a:endParaRPr lang="zh-CN" sz="200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8820" y="1414145"/>
            <a:ext cx="11713210" cy="4092575"/>
          </a:xfrm>
          <a:prstGeom prst="rect">
            <a:avLst/>
          </a:prstGeom>
          <a:noFill/>
          <a:ln w="9525">
            <a:noFill/>
          </a:ln>
        </p:spPr>
        <p:txBody>
          <a:bodyPr wrap="square">
            <a:spAutoFit/>
          </a:bodyPr>
          <a:p>
            <a:pPr marL="0" indent="304800"/>
            <a:r>
              <a:rPr lang="zh-CN" sz="2000" b="1">
                <a:solidFill>
                  <a:srgbClr val="000000"/>
                </a:solidFill>
                <a:latin typeface="Times New Roman" panose="02020603050405020304" charset="0"/>
                <a:ea typeface="宋体" panose="02010600030101010101" pitchFamily="2" charset="-122"/>
              </a:rPr>
              <a:t>三、镜头场面调度</a:t>
            </a:r>
            <a:r>
              <a:rPr lang="zh-CN" sz="2000" b="0">
                <a:solidFill>
                  <a:srgbClr val="000000"/>
                </a:solidFill>
                <a:latin typeface="Times New Roman" panose="02020603050405020304" charset="0"/>
                <a:ea typeface="宋体" panose="02010600030101010101" pitchFamily="2" charset="-122"/>
              </a:rPr>
              <a:t>       尽管电影场面调度以演员场面调度为基础，然而电影场面调度还得依靠一些电影特有的视觉手段。电影没有必要用生硬地人为的方式使观众的注意力集中到某处，因为镜头可以使其成为主要的或唯一的内容，这就是镜头场面调度。镜头调度可以简单地叙述为摄影机运动而演员不动的调度方法。</a:t>
            </a:r>
            <a:endParaRPr lang="zh-CN" sz="2000" b="0">
              <a:solidFill>
                <a:srgbClr val="000000"/>
              </a:solidFill>
              <a:latin typeface="Times New Roman" panose="02020603050405020304" charset="0"/>
              <a:ea typeface="宋体" panose="02010600030101010101" pitchFamily="2" charset="-122"/>
            </a:endParaRPr>
          </a:p>
          <a:p>
            <a:pPr marL="0" indent="304800"/>
            <a:endParaRPr lang="zh-CN" altLang="en-US" sz="2000"/>
          </a:p>
          <a:p>
            <a:pPr marL="0" indent="304800"/>
            <a:r>
              <a:rPr lang="zh-CN" altLang="en-US" sz="2000" b="1"/>
              <a:t>四、演员和镜头的综合调度</a:t>
            </a:r>
            <a:endParaRPr lang="zh-CN" altLang="en-US" sz="2000" b="1"/>
          </a:p>
          <a:p>
            <a:pPr marL="0" indent="304800"/>
            <a:r>
              <a:rPr lang="zh-CN" altLang="en-US" sz="2000"/>
              <a:t>摄影机和人物都有运动将二者结合起来可构成更为复杂、立体的场面调度。这种调度让摄影机和人物保持运动的一致性，观众不会特别留意于运动产生的变化，有利于保持观众对场景真实感的幻觉。人物和镜头的综合调度情况最为复杂，一般而言，既要根据讲述剧情的需要，交代、展示清晰的叙事信息，有人物与镜头运动的依据；同时也要考虑调度后的画面造型效果，符合美感、有序，而不是杂乱无章、漫无目的的。</a:t>
            </a:r>
            <a:endParaRPr lang="zh-CN" altLang="en-US" sz="2000"/>
          </a:p>
          <a:p>
            <a:pPr marL="0" indent="304800"/>
            <a:endParaRPr lang="zh-CN" altLang="en-US" sz="2000"/>
          </a:p>
          <a:p>
            <a:pPr marL="0" indent="304800"/>
            <a:endParaRPr lang="zh-CN" altLang="en-US" sz="2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8445"/>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02</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4708040" y="3814902"/>
              <a:ext cx="2697813" cy="368345"/>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场面调度技巧和决定因素</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Oval 5"/>
          <p:cNvSpPr>
            <a:spLocks noChangeArrowheads="1"/>
          </p:cNvSpPr>
          <p:nvPr/>
        </p:nvSpPr>
        <p:spPr bwMode="auto">
          <a:xfrm>
            <a:off x="799246" y="782084"/>
            <a:ext cx="284246" cy="282593"/>
          </a:xfrm>
          <a:prstGeom prst="ellipse">
            <a:avLst/>
          </a:prstGeom>
          <a:solidFill>
            <a:schemeClr val="accent1"/>
          </a:solidFill>
          <a:ln>
            <a:noFill/>
          </a:ln>
        </p:spPr>
        <p:txBody>
          <a:bodyPr/>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116"/>
          <p:cNvSpPr/>
          <p:nvPr/>
        </p:nvSpPr>
        <p:spPr bwMode="auto">
          <a:xfrm>
            <a:off x="1280795" y="1361440"/>
            <a:ext cx="10297160" cy="1392555"/>
          </a:xfrm>
          <a:prstGeom prst="roundRect">
            <a:avLst/>
          </a:prstGeom>
          <a:solidFill>
            <a:schemeClr val="accent1"/>
          </a:solidFill>
          <a:ln w="9525">
            <a:noFill/>
            <a:round/>
          </a:ln>
        </p:spPr>
        <p:txBody>
          <a:bodyPr vert="horz" wrap="square" lIns="128580" tIns="64290" rIns="128580" bIns="64290" numCol="1" rtlCol="0" anchor="ctr" anchorCtr="0" compatLnSpc="1"/>
          <a:p>
            <a:pPr>
              <a:lnSpc>
                <a:spcPct val="150000"/>
              </a:lnSpc>
            </a:pPr>
            <a:r>
              <a:rPr lang="zh-CN" altLang="zh-CN" sz="2000" dirty="0">
                <a:solidFill>
                  <a:schemeClr val="bg1"/>
                </a:solidFill>
                <a:latin typeface="黑体" panose="02010609060101010101" pitchFamily="49" charset="-122"/>
                <a:ea typeface="黑体" panose="02010609060101010101" pitchFamily="49" charset="-122"/>
              </a:rPr>
              <a:t>场面调度是演员调度和摄影机调度的有机结合，它们相辅相成，都以剧情发展、人物性格和人物关系所决定的人物行为为逻辑依据。</a:t>
            </a:r>
            <a:endParaRPr lang="zh-CN" altLang="zh-CN" sz="2000" dirty="0">
              <a:solidFill>
                <a:schemeClr val="bg1"/>
              </a:solidFill>
              <a:latin typeface="黑体" panose="02010609060101010101" pitchFamily="49" charset="-122"/>
              <a:ea typeface="黑体" panose="02010609060101010101" pitchFamily="49" charset="-122"/>
            </a:endParaRPr>
          </a:p>
        </p:txBody>
      </p:sp>
      <p:sp>
        <p:nvSpPr>
          <p:cNvPr id="100" name="文本框 99"/>
          <p:cNvSpPr txBox="1"/>
          <p:nvPr/>
        </p:nvSpPr>
        <p:spPr>
          <a:xfrm>
            <a:off x="1083310" y="3108960"/>
            <a:ext cx="10661650" cy="3784600"/>
          </a:xfrm>
          <a:prstGeom prst="rect">
            <a:avLst/>
          </a:prstGeom>
          <a:noFill/>
          <a:ln w="9525">
            <a:noFill/>
          </a:ln>
        </p:spPr>
        <p:txBody>
          <a:bodyPr wrap="square">
            <a:spAutoFit/>
          </a:bodyPr>
          <a:p>
            <a:pPr marL="0" indent="306070" algn="l"/>
            <a:r>
              <a:rPr lang="zh-CN" sz="2000" b="1">
                <a:solidFill>
                  <a:srgbClr val="000000"/>
                </a:solidFill>
                <a:latin typeface="Times New Roman" panose="02020603050405020304" charset="0"/>
                <a:ea typeface="宋体" panose="02010600030101010101" pitchFamily="2" charset="-122"/>
              </a:rPr>
              <a:t>一、场面调度的技巧</a:t>
            </a:r>
            <a:endParaRPr lang="zh-CN" sz="2000" b="1">
              <a:solidFill>
                <a:srgbClr val="000000"/>
              </a:solidFill>
              <a:latin typeface="Times New Roman" panose="02020603050405020304" charset="0"/>
              <a:ea typeface="宋体" panose="02010600030101010101" pitchFamily="2" charset="-122"/>
            </a:endParaRPr>
          </a:p>
          <a:p>
            <a:pPr marL="0" indent="306070" algn="l"/>
            <a:r>
              <a:rPr lang="zh-CN" sz="2000" b="0">
                <a:solidFill>
                  <a:srgbClr val="000000"/>
                </a:solidFill>
                <a:latin typeface="Times New Roman" panose="02020603050405020304" charset="0"/>
                <a:ea typeface="宋体" panose="02010600030101010101" pitchFamily="2" charset="-122"/>
              </a:rPr>
              <a:t>        场面调度的方法多种多样、千变万化，没有固定的模式。常见的有纵深场面调度、重复性场面调度、对比性场面调度、象征性场面调度、分切式场面调度等。</a:t>
            </a:r>
            <a:endParaRPr lang="zh-CN" sz="2000" b="0">
              <a:solidFill>
                <a:srgbClr val="000000"/>
              </a:solidFill>
              <a:latin typeface="Times New Roman" panose="02020603050405020304" charset="0"/>
              <a:ea typeface="宋体" panose="02010600030101010101" pitchFamily="2" charset="-122"/>
            </a:endParaRPr>
          </a:p>
          <a:p>
            <a:pPr marL="0" indent="306070" algn="l"/>
            <a:r>
              <a:rPr lang="en-US" sz="2000" b="1">
                <a:solidFill>
                  <a:srgbClr val="000000"/>
                </a:solidFill>
                <a:latin typeface="Times New Roman" panose="02020603050405020304" charset="0"/>
                <a:ea typeface="宋体" panose="02010600030101010101" pitchFamily="2" charset="-122"/>
                <a:cs typeface="Calibri" panose="020F0502020204030204" pitchFamily="34" charset="0"/>
              </a:rPr>
              <a:t>     1</a:t>
            </a:r>
            <a:r>
              <a:rPr lang="zh-CN" sz="2000" b="1">
                <a:solidFill>
                  <a:srgbClr val="000000"/>
                </a:solidFill>
                <a:latin typeface="Times New Roman" panose="02020603050405020304" charset="0"/>
                <a:ea typeface="宋体" panose="02010600030101010101" pitchFamily="2" charset="-122"/>
              </a:rPr>
              <a:t>、纵深场面调度</a:t>
            </a:r>
            <a:endParaRPr lang="zh-CN" sz="2000" b="1">
              <a:solidFill>
                <a:srgbClr val="000000"/>
              </a:solidFill>
              <a:latin typeface="Times New Roman" panose="02020603050405020304" charset="0"/>
              <a:ea typeface="宋体" panose="02010600030101010101" pitchFamily="2" charset="-122"/>
            </a:endParaRPr>
          </a:p>
          <a:p>
            <a:pPr marL="0" indent="306070" algn="l"/>
            <a:r>
              <a:rPr lang="zh-CN" altLang="en-US" sz="2000" b="1"/>
              <a:t>2、平面场面调度</a:t>
            </a:r>
            <a:endParaRPr lang="zh-CN" altLang="en-US" sz="2000" b="1"/>
          </a:p>
          <a:p>
            <a:pPr marL="0" indent="306070" algn="l"/>
            <a:r>
              <a:rPr lang="zh-CN" altLang="en-US" sz="2000" b="1"/>
              <a:t>3、重复性场面调度</a:t>
            </a:r>
            <a:endParaRPr lang="zh-CN" altLang="en-US" sz="2000" b="1"/>
          </a:p>
          <a:p>
            <a:pPr marL="0" indent="306070" algn="l"/>
            <a:r>
              <a:rPr lang="zh-CN" altLang="en-US" sz="2000" b="1"/>
              <a:t>4、对比性场面调度</a:t>
            </a:r>
            <a:endParaRPr lang="zh-CN" altLang="en-US" sz="2000" b="1"/>
          </a:p>
          <a:p>
            <a:pPr marL="0" indent="306070" algn="l"/>
            <a:r>
              <a:rPr lang="zh-CN" altLang="en-US" sz="2000" b="1"/>
              <a:t>5、象征性场面调度</a:t>
            </a:r>
            <a:endParaRPr lang="zh-CN" altLang="en-US" sz="2000" b="1"/>
          </a:p>
          <a:p>
            <a:pPr marL="0" indent="306070" algn="l"/>
            <a:r>
              <a:rPr lang="zh-CN" altLang="en-US" sz="2000" b="1"/>
              <a:t>6、分切式场面调度</a:t>
            </a:r>
            <a:endParaRPr lang="zh-CN" altLang="en-US" sz="2000" b="1"/>
          </a:p>
          <a:p>
            <a:pPr marL="0" indent="306070"/>
            <a:endParaRPr lang="zh-CN" altLang="en-US" sz="2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Lst>
  </p:timing>
</p:sld>
</file>

<file path=ppt/tags/tag1.xml><?xml version="1.0" encoding="utf-8"?>
<p:tagLst xmlns:p="http://schemas.openxmlformats.org/presentationml/2006/main">
  <p:tag name="ISPRING_ULTRA_SCORM_COURSE_ID" val="5C59FC7C-E338-4715-8495-9C7788F2516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24.pptx"/>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1893</Words>
  <Application>WPS 演示</Application>
  <PresentationFormat>自定义</PresentationFormat>
  <Paragraphs>83</Paragraphs>
  <Slides>10</Slides>
  <Notes>18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10</vt:i4>
      </vt:variant>
    </vt:vector>
  </HeadingPairs>
  <TitlesOfParts>
    <vt:vector size="29" baseType="lpstr">
      <vt:lpstr>Arial</vt:lpstr>
      <vt:lpstr>宋体</vt:lpstr>
      <vt:lpstr>Wingdings</vt:lpstr>
      <vt:lpstr>Calibri</vt:lpstr>
      <vt:lpstr>微软雅黑</vt:lpstr>
      <vt:lpstr>方正兰亭纤黑_GBK</vt:lpstr>
      <vt:lpstr>Agency FB</vt:lpstr>
      <vt:lpstr>Trebuchet MS</vt:lpstr>
      <vt:lpstr>黑体</vt:lpstr>
      <vt:lpstr>STIXGeneral-Bold</vt:lpstr>
      <vt:lpstr>Segoe Print</vt:lpstr>
      <vt:lpstr>FontAwesome</vt:lpstr>
      <vt:lpstr/>
      <vt:lpstr>Arial Unicode MS</vt:lpstr>
      <vt:lpstr>Calibri Light</vt:lpstr>
      <vt:lpstr>Songti SC</vt:lpstr>
      <vt:lpstr>Times New Roman</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Administrator</cp:lastModifiedBy>
  <cp:revision>8</cp:revision>
  <dcterms:created xsi:type="dcterms:W3CDTF">2016-10-17T14:00:00Z</dcterms:created>
  <dcterms:modified xsi:type="dcterms:W3CDTF">2021-02-26T04:14:56Z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